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jpeg" ContentType="image/jpeg"/>
  <Override PartName="/ppt/media/image7.png" ContentType="image/png"/>
  <Override PartName="/ppt/media/image2.jpeg" ContentType="image/jpe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zh-CN" sz="6000" spc="-1" strike="noStrike">
                <a:solidFill>
                  <a:srgbClr val="000000"/>
                </a:solidFill>
                <a:latin typeface="等线 Light"/>
              </a:rPr>
              <a:t>单击此</a:t>
            </a:r>
            <a:r>
              <a:rPr b="0" lang="zh-CN" sz="6000" spc="-1" strike="noStrike">
                <a:solidFill>
                  <a:srgbClr val="000000"/>
                </a:solidFill>
                <a:latin typeface="等线 Light"/>
              </a:rPr>
              <a:t>处编辑</a:t>
            </a:r>
            <a:r>
              <a:rPr b="0" lang="zh-CN" sz="6000" spc="-1" strike="noStrike">
                <a:solidFill>
                  <a:srgbClr val="000000"/>
                </a:solidFill>
                <a:latin typeface="等线 Light"/>
              </a:rPr>
              <a:t>母版标</a:t>
            </a:r>
            <a:r>
              <a:rPr b="0" lang="zh-CN" sz="6000" spc="-1" strike="noStrike">
                <a:solidFill>
                  <a:srgbClr val="000000"/>
                </a:solidFill>
                <a:latin typeface="等线 Light"/>
              </a:rPr>
              <a:t>题样式</a:t>
            </a:r>
            <a:endParaRPr b="0" lang="zh-CN" sz="60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070DD47-AFE0-4013-8F7A-0C5D1DF4DF78}" type="datetime">
              <a:rPr b="0" lang="en-US" sz="1200" spc="-1" strike="noStrike">
                <a:solidFill>
                  <a:srgbClr val="8b8b8b"/>
                </a:solidFill>
                <a:latin typeface="等线"/>
              </a:rPr>
              <a:t>7/29/20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8C35028-4B90-4593-B3EB-0B26DA79A43C}" type="slidenum">
              <a:rPr b="0" lang="en-US" sz="1200" spc="-1" strike="noStrike">
                <a:solidFill>
                  <a:srgbClr val="8b8b8b"/>
                </a:solidFill>
                <a:latin typeface="等线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等线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等线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等线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等线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等线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zh-CN" sz="4400" spc="-1" strike="noStrike">
                <a:solidFill>
                  <a:srgbClr val="000000"/>
                </a:solidFill>
                <a:latin typeface="等线 Light"/>
              </a:rPr>
              <a:t>单击此处</a:t>
            </a:r>
            <a:r>
              <a:rPr b="0" lang="zh-CN" sz="4400" spc="-1" strike="noStrike">
                <a:solidFill>
                  <a:srgbClr val="000000"/>
                </a:solidFill>
                <a:latin typeface="等线 Light"/>
              </a:rPr>
              <a:t>编辑母版</a:t>
            </a:r>
            <a:r>
              <a:rPr b="0" lang="zh-CN" sz="4400" spc="-1" strike="noStrike">
                <a:solidFill>
                  <a:srgbClr val="000000"/>
                </a:solidFill>
                <a:latin typeface="等线 Light"/>
              </a:rPr>
              <a:t>标题样式</a:t>
            </a:r>
            <a:endParaRPr b="0" lang="zh-CN" sz="44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pc="-1" strike="noStrike">
                <a:solidFill>
                  <a:srgbClr val="000000"/>
                </a:solidFill>
                <a:latin typeface="等线"/>
              </a:rPr>
              <a:t>单击此处编辑母版文本样式</a:t>
            </a:r>
            <a:endParaRPr b="0" lang="zh-CN" sz="2800" spc="-1" strike="noStrike">
              <a:solidFill>
                <a:srgbClr val="000000"/>
              </a:solidFill>
              <a:latin typeface="等线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pc="-1" strike="noStrike">
                <a:solidFill>
                  <a:srgbClr val="000000"/>
                </a:solidFill>
                <a:latin typeface="等线"/>
              </a:rPr>
              <a:t>二级</a:t>
            </a:r>
            <a:endParaRPr b="0" lang="zh-CN" sz="2400" spc="-1" strike="noStrike">
              <a:solidFill>
                <a:srgbClr val="000000"/>
              </a:solidFill>
              <a:latin typeface="等线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pc="-1" strike="noStrike">
                <a:solidFill>
                  <a:srgbClr val="000000"/>
                </a:solidFill>
                <a:latin typeface="等线"/>
              </a:rPr>
              <a:t>三级</a:t>
            </a:r>
            <a:endParaRPr b="0" lang="zh-CN" sz="2000" spc="-1" strike="noStrike">
              <a:solidFill>
                <a:srgbClr val="000000"/>
              </a:solidFill>
              <a:latin typeface="等线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四级</a:t>
            </a:r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pc="-1" strike="noStrike">
                <a:solidFill>
                  <a:srgbClr val="000000"/>
                </a:solidFill>
                <a:latin typeface="等线"/>
              </a:rPr>
              <a:t>五级</a:t>
            </a:r>
            <a:endParaRPr b="0" lang="zh-CN" sz="18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8DC3057-34AC-4727-8393-F2913A7E0EBC}" type="datetime">
              <a:rPr b="0" lang="en-US" sz="1200" spc="-1" strike="noStrike">
                <a:solidFill>
                  <a:srgbClr val="8b8b8b"/>
                </a:solidFill>
                <a:latin typeface="等线"/>
              </a:rPr>
              <a:t>7/29/20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9A50DA2-DCE6-4830-8E05-8DBF77BDD92C}" type="slidenum">
              <a:rPr b="0" lang="en-US" sz="1200" spc="-1" strike="noStrike">
                <a:solidFill>
                  <a:srgbClr val="8b8b8b"/>
                </a:solidFill>
                <a:latin typeface="等线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elveflow.com/microfluidic-products/microfluidics-flow-control-systems/ob1-pressure-controller/" TargetMode="External"/><Relationship Id="rId2" Type="http://schemas.openxmlformats.org/officeDocument/2006/relationships/hyperlink" Target="https://www.mouser.cn/Sensors/Pressure-Sensors/_/N-6g7qc?P=1z0jo75" TargetMode="External"/><Relationship Id="rId3" Type="http://schemas.openxmlformats.org/officeDocument/2006/relationships/hyperlink" Target="https://www.pooher.cn/product/Olympus_IX73.html" TargetMode="External"/><Relationship Id="rId4" Type="http://schemas.openxmlformats.org/officeDocument/2006/relationships/hyperlink" Target="http://hamamatsu.com.cn/product/17549.html" TargetMode="External"/><Relationship Id="rId5" Type="http://schemas.openxmlformats.org/officeDocument/2006/relationships/hyperlink" Target="https://detail.tmall.com/item.htm?id=22375863328&amp;spm=a1z09.2.0.0.4cc02e8d8ArWav&amp;_u=t1v34nfs02b9" TargetMode="Externa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zh-CN" sz="6000" spc="-1" strike="noStrike">
                <a:solidFill>
                  <a:srgbClr val="000000"/>
                </a:solidFill>
                <a:latin typeface="等线 Light"/>
              </a:rPr>
              <a:t>Instrument &amp; Software</a:t>
            </a:r>
            <a:endParaRPr b="0" lang="zh-CN" sz="6000" spc="-1" strike="noStrike">
              <a:solidFill>
                <a:srgbClr val="000000"/>
              </a:solidFill>
              <a:latin typeface="等线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等线"/>
              </a:rPr>
              <a:t>Xu Dong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3000" y="93240"/>
            <a:ext cx="1615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等线"/>
              </a:rPr>
              <a:t>Instrument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" name="图片 2" descr=""/>
          <p:cNvPicPr/>
          <p:nvPr/>
        </p:nvPicPr>
        <p:blipFill>
          <a:blip r:embed="rId1"/>
          <a:stretch/>
        </p:blipFill>
        <p:spPr>
          <a:xfrm>
            <a:off x="1208160" y="462240"/>
            <a:ext cx="9468000" cy="631188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3361680" y="3148560"/>
            <a:ext cx="661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等线"/>
              </a:rPr>
              <a:t>OB1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6344640" y="5119560"/>
            <a:ext cx="1983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等线"/>
              </a:rPr>
              <a:t>Pressure sensor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 flipV="1">
            <a:off x="3817440" y="2635920"/>
            <a:ext cx="630000" cy="51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图片 18" descr=""/>
          <p:cNvPicPr/>
          <p:nvPr/>
        </p:nvPicPr>
        <p:blipFill>
          <a:blip r:embed="rId2"/>
          <a:srcRect l="27852" t="19810" r="29599" b="35020"/>
          <a:stretch/>
        </p:blipFill>
        <p:spPr>
          <a:xfrm>
            <a:off x="1914480" y="3944160"/>
            <a:ext cx="3805200" cy="269316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6763680" y="2830320"/>
            <a:ext cx="2690640" cy="11743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6"/>
          <p:cNvSpPr/>
          <p:nvPr/>
        </p:nvSpPr>
        <p:spPr>
          <a:xfrm flipH="1" flipV="1">
            <a:off x="5130720" y="4538160"/>
            <a:ext cx="1340280" cy="76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7"/>
          <p:cNvSpPr/>
          <p:nvPr/>
        </p:nvSpPr>
        <p:spPr>
          <a:xfrm>
            <a:off x="2073600" y="6168600"/>
            <a:ext cx="2031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等线"/>
              </a:rPr>
              <a:t>Microfluidic chip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2567520" y="4970160"/>
            <a:ext cx="68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等线"/>
              </a:rPr>
              <a:t>Inlet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Line 9"/>
          <p:cNvSpPr/>
          <p:nvPr/>
        </p:nvSpPr>
        <p:spPr>
          <a:xfrm flipH="1">
            <a:off x="5720040" y="2830320"/>
            <a:ext cx="1043640" cy="1113480"/>
          </a:xfrm>
          <a:prstGeom prst="line">
            <a:avLst/>
          </a:prstGeom>
          <a:ln>
            <a:solidFill>
              <a:schemeClr val="bg1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10"/>
          <p:cNvSpPr/>
          <p:nvPr/>
        </p:nvSpPr>
        <p:spPr>
          <a:xfrm flipH="1">
            <a:off x="5720040" y="4005000"/>
            <a:ext cx="1040400" cy="2597400"/>
          </a:xfrm>
          <a:prstGeom prst="line">
            <a:avLst/>
          </a:prstGeom>
          <a:ln>
            <a:solidFill>
              <a:schemeClr val="bg1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11"/>
          <p:cNvSpPr/>
          <p:nvPr/>
        </p:nvSpPr>
        <p:spPr>
          <a:xfrm>
            <a:off x="2029320" y="3986640"/>
            <a:ext cx="1880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等线"/>
              </a:rPr>
              <a:t>Arduino uno r3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CustomShape 12"/>
          <p:cNvSpPr/>
          <p:nvPr/>
        </p:nvSpPr>
        <p:spPr>
          <a:xfrm>
            <a:off x="3162600" y="4281120"/>
            <a:ext cx="1284840" cy="2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8" name="图片 39" descr=""/>
          <p:cNvPicPr/>
          <p:nvPr/>
        </p:nvPicPr>
        <p:blipFill>
          <a:blip r:embed="rId3"/>
          <a:stretch/>
        </p:blipFill>
        <p:spPr>
          <a:xfrm>
            <a:off x="4421160" y="5860440"/>
            <a:ext cx="1256400" cy="735480"/>
          </a:xfrm>
          <a:prstGeom prst="rect">
            <a:avLst/>
          </a:prstGeom>
          <a:ln>
            <a:noFill/>
          </a:ln>
        </p:spPr>
      </p:pic>
      <p:sp>
        <p:nvSpPr>
          <p:cNvPr id="99" name="CustomShape 13"/>
          <p:cNvSpPr/>
          <p:nvPr/>
        </p:nvSpPr>
        <p:spPr>
          <a:xfrm>
            <a:off x="3515400" y="5726520"/>
            <a:ext cx="304560" cy="228600"/>
          </a:xfrm>
          <a:prstGeom prst="rect">
            <a:avLst/>
          </a:prstGeom>
          <a:noFill/>
          <a:ln>
            <a:solidFill>
              <a:srgbClr val="ffff0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14"/>
          <p:cNvSpPr/>
          <p:nvPr/>
        </p:nvSpPr>
        <p:spPr>
          <a:xfrm flipH="1" flipV="1">
            <a:off x="3817080" y="5733000"/>
            <a:ext cx="591840" cy="127440"/>
          </a:xfrm>
          <a:prstGeom prst="line">
            <a:avLst/>
          </a:prstGeom>
          <a:ln>
            <a:solidFill>
              <a:srgbClr val="ffff0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15"/>
          <p:cNvSpPr/>
          <p:nvPr/>
        </p:nvSpPr>
        <p:spPr>
          <a:xfrm flipH="1" flipV="1">
            <a:off x="3819600" y="5967720"/>
            <a:ext cx="583920" cy="599040"/>
          </a:xfrm>
          <a:prstGeom prst="line">
            <a:avLst/>
          </a:prstGeom>
          <a:ln>
            <a:solidFill>
              <a:srgbClr val="ffff00"/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102" name="Formula 16"/>
              <p:cNvSpPr txBox="1"/>
              <p:nvPr/>
            </p:nvSpPr>
            <p:spPr>
              <a:xfrm>
                <a:off x="4597920" y="6251040"/>
                <a:ext cx="66672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𝑳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𝒕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03" name="CustomShape 17"/>
          <p:cNvSpPr/>
          <p:nvPr/>
        </p:nvSpPr>
        <p:spPr>
          <a:xfrm>
            <a:off x="4597920" y="6251040"/>
            <a:ext cx="666720" cy="369000"/>
          </a:xfrm>
          <a:prstGeom prst="rect">
            <a:avLst/>
          </a:prstGeom>
          <a:blipFill rotWithShape="0">
            <a:blip r:embed="rId4"/>
            <a:stretch>
              <a:fillRect l="0" t="0" r="0" b="-1309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等线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4" name="Formula 18"/>
              <p:cNvSpPr txBox="1"/>
              <p:nvPr/>
            </p:nvSpPr>
            <p:spPr>
              <a:xfrm>
                <a:off x="4811040" y="4049640"/>
                <a:ext cx="5450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∆</m:t>
                    </m:r>
                    <m:r>
                      <m:t xml:space="preserve">𝑷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05" name="CustomShape 19"/>
          <p:cNvSpPr/>
          <p:nvPr/>
        </p:nvSpPr>
        <p:spPr>
          <a:xfrm>
            <a:off x="4811040" y="4049640"/>
            <a:ext cx="545040" cy="3690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等线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Table 1"/>
          <p:cNvGraphicFramePr/>
          <p:nvPr/>
        </p:nvGraphicFramePr>
        <p:xfrm>
          <a:off x="378360" y="790200"/>
          <a:ext cx="11277720" cy="2204280"/>
        </p:xfrm>
        <a:graphic>
          <a:graphicData uri="http://schemas.openxmlformats.org/drawingml/2006/table">
            <a:tbl>
              <a:tblPr/>
              <a:tblGrid>
                <a:gridCol w="2311560"/>
                <a:gridCol w="1544400"/>
                <a:gridCol w="2396880"/>
                <a:gridCol w="2396880"/>
                <a:gridCol w="2628000"/>
              </a:tblGrid>
              <a:tr h="30528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等线"/>
                        </a:rPr>
                        <a:t>Instrument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Brand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Model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Software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URL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6008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Pressure controller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Elveflow 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OB1 MK3+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ESI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 u="sng">
                          <a:solidFill>
                            <a:srgbClr val="0563c1"/>
                          </a:solidFill>
                          <a:uFillTx/>
                          <a:latin typeface="等线"/>
                          <a:hlinkClick r:id="rId1"/>
                        </a:rPr>
                        <a:t>https://www.elveflow.com/microfluidic-products/microfluidics-flow-control-systems/ob1-pressure-controller/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6008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Pressure sensor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Honeywell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HSCDRRN010ND6A3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Sensor Evaluation Kit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 u="sng">
                          <a:solidFill>
                            <a:srgbClr val="0563c1"/>
                          </a:solidFill>
                          <a:uFillTx/>
                          <a:latin typeface="等线"/>
                          <a:hlinkClick r:id="rId2"/>
                        </a:rPr>
                        <a:t>https://www.mouser.cn/Sensors/Pressure-Sensors/_/N-6g7qc?P=1z0jo75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0528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Microscope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Olympus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IX 73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Micro-Manager 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 u="sng">
                          <a:solidFill>
                            <a:srgbClr val="0563c1"/>
                          </a:solidFill>
                          <a:uFillTx/>
                          <a:latin typeface="等线"/>
                          <a:hlinkClick r:id="rId3"/>
                        </a:rPr>
                        <a:t>https://www.pooher.cn/product/Olympus_IX73.html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6008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  <a:ea typeface="等线"/>
                        </a:rPr>
                        <a:t>CCD camera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Hamamatsu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C11440-36U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Micro-Manager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 u="sng">
                          <a:solidFill>
                            <a:srgbClr val="0563c1"/>
                          </a:solidFill>
                          <a:uFillTx/>
                          <a:latin typeface="等线"/>
                          <a:hlinkClick r:id="rId4"/>
                        </a:rPr>
                        <a:t>http://hamamatsu.com.cn/product/17549.html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6008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Arduino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七星虫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Uno Rev3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等线"/>
                        </a:rPr>
                        <a:t>Sensor Evaluation Kit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pc="-1" strike="noStrike" u="sng">
                          <a:solidFill>
                            <a:srgbClr val="0563c1"/>
                          </a:solidFill>
                          <a:uFillTx/>
                          <a:latin typeface="等线"/>
                          <a:hlinkClick r:id="rId5"/>
                        </a:rPr>
                        <a:t>https://detail.tmall.com/item.htm?id=22375863328&amp;spm=a1z09.2.0.0.4cc02e8d8ArWav&amp;_u=t1v34nfs02b9</a:t>
                      </a:r>
                      <a:endParaRPr b="0" lang="en-US" sz="9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07" name="CustomShape 2"/>
          <p:cNvSpPr/>
          <p:nvPr/>
        </p:nvSpPr>
        <p:spPr>
          <a:xfrm>
            <a:off x="153000" y="93240"/>
            <a:ext cx="1615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等线"/>
              </a:rPr>
              <a:t>Instrument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片 9" descr=""/>
          <p:cNvPicPr/>
          <p:nvPr/>
        </p:nvPicPr>
        <p:blipFill>
          <a:blip r:embed="rId1"/>
          <a:stretch/>
        </p:blipFill>
        <p:spPr>
          <a:xfrm>
            <a:off x="69120" y="1739880"/>
            <a:ext cx="2693160" cy="5082840"/>
          </a:xfrm>
          <a:prstGeom prst="rect">
            <a:avLst/>
          </a:prstGeom>
          <a:ln>
            <a:noFill/>
          </a:ln>
        </p:spPr>
      </p:pic>
      <p:pic>
        <p:nvPicPr>
          <p:cNvPr id="109" name="图片 11" descr=""/>
          <p:cNvPicPr/>
          <p:nvPr/>
        </p:nvPicPr>
        <p:blipFill>
          <a:blip r:embed="rId2"/>
          <a:stretch/>
        </p:blipFill>
        <p:spPr>
          <a:xfrm>
            <a:off x="3370680" y="1739880"/>
            <a:ext cx="8709480" cy="508284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2858760" y="3954960"/>
            <a:ext cx="415800" cy="3261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3579120" y="5626440"/>
            <a:ext cx="1153800" cy="80748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3"/>
          <p:cNvSpPr/>
          <p:nvPr/>
        </p:nvSpPr>
        <p:spPr>
          <a:xfrm>
            <a:off x="-60480" y="104760"/>
            <a:ext cx="1871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等线"/>
              </a:rPr>
              <a:t>Software: </a:t>
            </a: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ESI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3" name="Picture 2" descr=""/>
          <p:cNvPicPr/>
          <p:nvPr/>
        </p:nvPicPr>
        <p:blipFill>
          <a:blip r:embed="rId3"/>
          <a:srcRect l="14211" t="33575" r="13866" b="25801"/>
          <a:stretch/>
        </p:blipFill>
        <p:spPr>
          <a:xfrm>
            <a:off x="3839760" y="300600"/>
            <a:ext cx="3885480" cy="1356120"/>
          </a:xfrm>
          <a:prstGeom prst="rect">
            <a:avLst/>
          </a:prstGeom>
          <a:ln>
            <a:noFill/>
          </a:ln>
        </p:spPr>
      </p:pic>
      <p:pic>
        <p:nvPicPr>
          <p:cNvPr id="114" name="图片 1" descr=""/>
          <p:cNvPicPr/>
          <p:nvPr/>
        </p:nvPicPr>
        <p:blipFill>
          <a:blip r:embed="rId4"/>
          <a:stretch/>
        </p:blipFill>
        <p:spPr>
          <a:xfrm>
            <a:off x="8332920" y="143640"/>
            <a:ext cx="1526040" cy="167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"/>
          <p:cNvGrpSpPr/>
          <p:nvPr/>
        </p:nvGrpSpPr>
        <p:grpSpPr>
          <a:xfrm>
            <a:off x="111960" y="2476440"/>
            <a:ext cx="5233680" cy="3281040"/>
            <a:chOff x="111960" y="2476440"/>
            <a:chExt cx="5233680" cy="3281040"/>
          </a:xfrm>
        </p:grpSpPr>
        <p:pic>
          <p:nvPicPr>
            <p:cNvPr id="116" name="图片 4" descr=""/>
            <p:cNvPicPr/>
            <p:nvPr/>
          </p:nvPicPr>
          <p:blipFill>
            <a:blip r:embed="rId1"/>
            <a:srcRect l="1093" t="0" r="25321" b="32648"/>
            <a:stretch/>
          </p:blipFill>
          <p:spPr>
            <a:xfrm>
              <a:off x="111960" y="2476440"/>
              <a:ext cx="5233680" cy="3281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7" name="CustomShape 2"/>
            <p:cNvSpPr/>
            <p:nvPr/>
          </p:nvSpPr>
          <p:spPr>
            <a:xfrm>
              <a:off x="120240" y="2896560"/>
              <a:ext cx="2723040" cy="88200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8" name="CustomShape 3"/>
          <p:cNvSpPr/>
          <p:nvPr/>
        </p:nvSpPr>
        <p:spPr>
          <a:xfrm>
            <a:off x="-216360" y="104760"/>
            <a:ext cx="3956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等线"/>
              </a:rPr>
              <a:t>Software: </a:t>
            </a:r>
            <a:r>
              <a:rPr b="0" lang="en-US" sz="1800" spc="-1" strike="noStrike">
                <a:solidFill>
                  <a:srgbClr val="000000"/>
                </a:solidFill>
                <a:latin typeface="等线"/>
              </a:rPr>
              <a:t>Sensor Evaluation Kit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19" name="Group 4"/>
          <p:cNvGrpSpPr/>
          <p:nvPr/>
        </p:nvGrpSpPr>
        <p:grpSpPr>
          <a:xfrm>
            <a:off x="5461200" y="2336400"/>
            <a:ext cx="6629040" cy="3859560"/>
            <a:chOff x="5461200" y="2336400"/>
            <a:chExt cx="6629040" cy="3859560"/>
          </a:xfrm>
        </p:grpSpPr>
        <p:pic>
          <p:nvPicPr>
            <p:cNvPr id="120" name="图片 2" descr=""/>
            <p:cNvPicPr/>
            <p:nvPr/>
          </p:nvPicPr>
          <p:blipFill>
            <a:blip r:embed="rId2"/>
            <a:srcRect l="14734" t="0" r="0" b="0"/>
            <a:stretch/>
          </p:blipFill>
          <p:spPr>
            <a:xfrm>
              <a:off x="5992560" y="2336400"/>
              <a:ext cx="6097680" cy="385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1" name="CustomShape 5"/>
            <p:cNvSpPr/>
            <p:nvPr/>
          </p:nvSpPr>
          <p:spPr>
            <a:xfrm>
              <a:off x="8637840" y="5649840"/>
              <a:ext cx="244080" cy="333000"/>
            </a:xfrm>
            <a:prstGeom prst="rect">
              <a:avLst/>
            </a:prstGeom>
            <a:noFill/>
            <a:ln w="2844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6"/>
            <p:cNvSpPr/>
            <p:nvPr/>
          </p:nvSpPr>
          <p:spPr>
            <a:xfrm>
              <a:off x="5461200" y="4024800"/>
              <a:ext cx="415800" cy="326160"/>
            </a:xfrm>
            <a:prstGeom prst="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23" name="图片 5" descr=""/>
          <p:cNvPicPr/>
          <p:nvPr/>
        </p:nvPicPr>
        <p:blipFill>
          <a:blip r:embed="rId3"/>
          <a:stretch/>
        </p:blipFill>
        <p:spPr>
          <a:xfrm>
            <a:off x="6428520" y="104760"/>
            <a:ext cx="1648080" cy="1794240"/>
          </a:xfrm>
          <a:prstGeom prst="rect">
            <a:avLst/>
          </a:prstGeom>
          <a:ln>
            <a:noFill/>
          </a:ln>
        </p:spPr>
      </p:pic>
      <p:sp>
        <p:nvSpPr>
          <p:cNvPr id="124" name="CustomShape 7"/>
          <p:cNvSpPr/>
          <p:nvPr/>
        </p:nvSpPr>
        <p:spPr>
          <a:xfrm>
            <a:off x="2687040" y="5359680"/>
            <a:ext cx="955800" cy="567000"/>
          </a:xfrm>
          <a:prstGeom prst="rect">
            <a:avLst/>
          </a:prstGeom>
          <a:noFill/>
          <a:ln w="28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846600" y="2967480"/>
            <a:ext cx="44985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等线"/>
              </a:rPr>
              <a:t>Thank you!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Application>LibreOffice/6.0.7.3$Linux_X86_64 LibreOffice_project/00m0$Build-3</Application>
  <Words>152</Words>
  <Paragraphs>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2020-07-24T08:43:05Z</dcterms:created>
  <dc:creator>徐 东</dc:creator>
  <dc:description/>
  <dc:language>en-US</dc:language>
  <cp:lastModifiedBy/>
  <dcterms:modified xsi:type="dcterms:W3CDTF">2020-07-29T16:42:26Z</dcterms:modified>
  <cp:revision>2</cp:revision>
  <dc:subject/>
  <dc:title>Instrument &amp; Software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